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p:cViewPr varScale="1">
        <p:scale>
          <a:sx n="102" d="100"/>
          <a:sy n="102" d="100"/>
        </p:scale>
        <p:origin x="91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1CFF0221-72EE-434F-877B-9A28C1DCC818}" type="datetimeFigureOut">
              <a:rPr lang="ar-SA" smtClean="0"/>
              <a:t>02/02/1440</a:t>
            </a:fld>
            <a:endParaRPr lang="ar-SA"/>
          </a:p>
        </p:txBody>
      </p:sp>
      <p:sp>
        <p:nvSpPr>
          <p:cNvPr id="5" name="Footer Placeholder 4"/>
          <p:cNvSpPr>
            <a:spLocks noGrp="1"/>
          </p:cNvSpPr>
          <p:nvPr>
            <p:ph type="ftr" sz="quarter" idx="11"/>
          </p:nvPr>
        </p:nvSpPr>
        <p:spPr/>
        <p:txBody>
          <a:bodyPr/>
          <a:lstStyle/>
          <a:p>
            <a:endParaRPr lang="ar-SA"/>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8D2D5E4-C9AD-4826-A2E0-DA19855A0EB4}" type="slidenum">
              <a:rPr lang="ar-SA" smtClean="0"/>
              <a:t>‹#›</a:t>
            </a:fld>
            <a:endParaRPr lang="ar-SA"/>
          </a:p>
        </p:txBody>
      </p:sp>
    </p:spTree>
    <p:extLst>
      <p:ext uri="{BB962C8B-B14F-4D97-AF65-F5344CB8AC3E}">
        <p14:creationId xmlns:p14="http://schemas.microsoft.com/office/powerpoint/2010/main" val="26238274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CFF0221-72EE-434F-877B-9A28C1DCC818}" type="datetimeFigureOut">
              <a:rPr lang="ar-SA" smtClean="0"/>
              <a:t>02/02/1440</a:t>
            </a:fld>
            <a:endParaRPr lang="ar-SA"/>
          </a:p>
        </p:txBody>
      </p:sp>
      <p:sp>
        <p:nvSpPr>
          <p:cNvPr id="5" name="Footer Placeholder 4"/>
          <p:cNvSpPr>
            <a:spLocks noGrp="1"/>
          </p:cNvSpPr>
          <p:nvPr>
            <p:ph type="ftr" sz="quarter" idx="11"/>
          </p:nvPr>
        </p:nvSpPr>
        <p:spPr/>
        <p:txBody>
          <a:bodyPr/>
          <a:lstStyle/>
          <a:p>
            <a:endParaRPr lang="ar-S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D2D5E4-C9AD-4826-A2E0-DA19855A0EB4}" type="slidenum">
              <a:rPr lang="ar-SA" smtClean="0"/>
              <a:t>‹#›</a:t>
            </a:fld>
            <a:endParaRPr lang="ar-SA"/>
          </a:p>
        </p:txBody>
      </p:sp>
    </p:spTree>
    <p:extLst>
      <p:ext uri="{BB962C8B-B14F-4D97-AF65-F5344CB8AC3E}">
        <p14:creationId xmlns:p14="http://schemas.microsoft.com/office/powerpoint/2010/main" val="214531607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ar-SA" smtClean="0"/>
              <a:t>انقر لتحرير نمط العنوان الرئيسي</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smtClean="0"/>
              <a:t>انقر لتحرير أنماط النص الرئيسي</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CFF0221-72EE-434F-877B-9A28C1DCC818}" type="datetimeFigureOut">
              <a:rPr lang="ar-SA" smtClean="0"/>
              <a:t>02/02/1440</a:t>
            </a:fld>
            <a:endParaRPr lang="ar-SA"/>
          </a:p>
        </p:txBody>
      </p:sp>
      <p:sp>
        <p:nvSpPr>
          <p:cNvPr id="5" name="Footer Placeholder 4"/>
          <p:cNvSpPr>
            <a:spLocks noGrp="1"/>
          </p:cNvSpPr>
          <p:nvPr>
            <p:ph type="ftr" sz="quarter" idx="11"/>
          </p:nvPr>
        </p:nvSpPr>
        <p:spPr/>
        <p:txBody>
          <a:bodyPr/>
          <a:lstStyle/>
          <a:p>
            <a:endParaRPr lang="ar-SA"/>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D2D5E4-C9AD-4826-A2E0-DA19855A0EB4}" type="slidenum">
              <a:rPr lang="ar-SA" smtClean="0"/>
              <a:t>‹#›</a:t>
            </a:fld>
            <a:endParaRPr lang="ar-SA"/>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8488280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smtClean="0"/>
              <a:t>انقر لتحرير أنماط النص الرئيسي</a:t>
            </a:r>
          </a:p>
        </p:txBody>
      </p:sp>
      <p:sp>
        <p:nvSpPr>
          <p:cNvPr id="5" name="Date Placeholder 4"/>
          <p:cNvSpPr>
            <a:spLocks noGrp="1"/>
          </p:cNvSpPr>
          <p:nvPr>
            <p:ph type="dt" sz="half" idx="10"/>
          </p:nvPr>
        </p:nvSpPr>
        <p:spPr/>
        <p:txBody>
          <a:bodyPr/>
          <a:lstStyle/>
          <a:p>
            <a:fld id="{1CFF0221-72EE-434F-877B-9A28C1DCC818}" type="datetimeFigureOut">
              <a:rPr lang="ar-SA" smtClean="0"/>
              <a:t>02/02/1440</a:t>
            </a:fld>
            <a:endParaRPr lang="ar-SA"/>
          </a:p>
        </p:txBody>
      </p:sp>
      <p:sp>
        <p:nvSpPr>
          <p:cNvPr id="6" name="Footer Placeholder 5"/>
          <p:cNvSpPr>
            <a:spLocks noGrp="1"/>
          </p:cNvSpPr>
          <p:nvPr>
            <p:ph type="ftr" sz="quarter" idx="11"/>
          </p:nvPr>
        </p:nvSpPr>
        <p:spPr/>
        <p:txBody>
          <a:bodyPr/>
          <a:lstStyle/>
          <a:p>
            <a:endParaRPr lang="ar-S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D2D5E4-C9AD-4826-A2E0-DA19855A0EB4}" type="slidenum">
              <a:rPr lang="ar-SA" smtClean="0"/>
              <a:t>‹#›</a:t>
            </a:fld>
            <a:endParaRPr lang="ar-SA"/>
          </a:p>
        </p:txBody>
      </p:sp>
    </p:spTree>
    <p:extLst>
      <p:ext uri="{BB962C8B-B14F-4D97-AF65-F5344CB8AC3E}">
        <p14:creationId xmlns:p14="http://schemas.microsoft.com/office/powerpoint/2010/main" val="32098639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ar-SA" smtClean="0"/>
              <a:t>انقر لتحرير نمط العنوان الرئيسي</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smtClean="0"/>
              <a:t>انقر لتحرير أنماط النص الرئيسي</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smtClean="0"/>
              <a:t>انقر لتحرير أنماط النص الرئيسي</a:t>
            </a:r>
          </a:p>
        </p:txBody>
      </p:sp>
      <p:sp>
        <p:nvSpPr>
          <p:cNvPr id="5" name="Date Placeholder 4"/>
          <p:cNvSpPr>
            <a:spLocks noGrp="1"/>
          </p:cNvSpPr>
          <p:nvPr>
            <p:ph type="dt" sz="half" idx="10"/>
          </p:nvPr>
        </p:nvSpPr>
        <p:spPr/>
        <p:txBody>
          <a:bodyPr/>
          <a:lstStyle/>
          <a:p>
            <a:fld id="{1CFF0221-72EE-434F-877B-9A28C1DCC818}" type="datetimeFigureOut">
              <a:rPr lang="ar-SA" smtClean="0"/>
              <a:t>02/02/1440</a:t>
            </a:fld>
            <a:endParaRPr lang="ar-SA"/>
          </a:p>
        </p:txBody>
      </p:sp>
      <p:sp>
        <p:nvSpPr>
          <p:cNvPr id="6" name="Footer Placeholder 5"/>
          <p:cNvSpPr>
            <a:spLocks noGrp="1"/>
          </p:cNvSpPr>
          <p:nvPr>
            <p:ph type="ftr" sz="quarter" idx="11"/>
          </p:nvPr>
        </p:nvSpPr>
        <p:spPr/>
        <p:txBody>
          <a:bodyPr/>
          <a:lstStyle/>
          <a:p>
            <a:endParaRPr lang="ar-SA"/>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D2D5E4-C9AD-4826-A2E0-DA19855A0EB4}" type="slidenum">
              <a:rPr lang="ar-SA" smtClean="0"/>
              <a:t>‹#›</a:t>
            </a:fld>
            <a:endParaRPr lang="ar-SA"/>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2228980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ar-SA" smtClean="0"/>
              <a:t>انقر لتحرير نمط العنوان الرئيسي</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smtClean="0"/>
              <a:t>انقر لتحرير أنماط النص الرئيسي</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smtClean="0"/>
              <a:t>انقر لتحرير أنماط النص الرئيسي</a:t>
            </a:r>
          </a:p>
        </p:txBody>
      </p:sp>
      <p:sp>
        <p:nvSpPr>
          <p:cNvPr id="5" name="Date Placeholder 4"/>
          <p:cNvSpPr>
            <a:spLocks noGrp="1"/>
          </p:cNvSpPr>
          <p:nvPr>
            <p:ph type="dt" sz="half" idx="10"/>
          </p:nvPr>
        </p:nvSpPr>
        <p:spPr/>
        <p:txBody>
          <a:bodyPr/>
          <a:lstStyle/>
          <a:p>
            <a:fld id="{1CFF0221-72EE-434F-877B-9A28C1DCC818}" type="datetimeFigureOut">
              <a:rPr lang="ar-SA" smtClean="0"/>
              <a:t>02/02/1440</a:t>
            </a:fld>
            <a:endParaRPr lang="ar-SA"/>
          </a:p>
        </p:txBody>
      </p:sp>
      <p:sp>
        <p:nvSpPr>
          <p:cNvPr id="6" name="Footer Placeholder 5"/>
          <p:cNvSpPr>
            <a:spLocks noGrp="1"/>
          </p:cNvSpPr>
          <p:nvPr>
            <p:ph type="ftr" sz="quarter" idx="11"/>
          </p:nvPr>
        </p:nvSpPr>
        <p:spPr/>
        <p:txBody>
          <a:bodyPr/>
          <a:lstStyle/>
          <a:p>
            <a:endParaRPr lang="ar-S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D2D5E4-C9AD-4826-A2E0-DA19855A0EB4}" type="slidenum">
              <a:rPr lang="ar-SA" smtClean="0"/>
              <a:t>‹#›</a:t>
            </a:fld>
            <a:endParaRPr lang="ar-SA"/>
          </a:p>
        </p:txBody>
      </p:sp>
    </p:spTree>
    <p:extLst>
      <p:ext uri="{BB962C8B-B14F-4D97-AF65-F5344CB8AC3E}">
        <p14:creationId xmlns:p14="http://schemas.microsoft.com/office/powerpoint/2010/main" val="421783792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1CFF0221-72EE-434F-877B-9A28C1DCC818}" type="datetimeFigureOut">
              <a:rPr lang="ar-SA" smtClean="0"/>
              <a:t>02/02/1440</a:t>
            </a:fld>
            <a:endParaRPr lang="ar-SA"/>
          </a:p>
        </p:txBody>
      </p:sp>
      <p:sp>
        <p:nvSpPr>
          <p:cNvPr id="5" name="Footer Placeholder 4"/>
          <p:cNvSpPr>
            <a:spLocks noGrp="1"/>
          </p:cNvSpPr>
          <p:nvPr>
            <p:ph type="ftr" sz="quarter" idx="11"/>
          </p:nvPr>
        </p:nvSpPr>
        <p:spPr/>
        <p:txBody>
          <a:bodyPr/>
          <a:lstStyle/>
          <a:p>
            <a:endParaRPr lang="ar-S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D2D5E4-C9AD-4826-A2E0-DA19855A0EB4}" type="slidenum">
              <a:rPr lang="ar-SA" smtClean="0"/>
              <a:t>‹#›</a:t>
            </a:fld>
            <a:endParaRPr lang="ar-SA"/>
          </a:p>
        </p:txBody>
      </p:sp>
    </p:spTree>
    <p:extLst>
      <p:ext uri="{BB962C8B-B14F-4D97-AF65-F5344CB8AC3E}">
        <p14:creationId xmlns:p14="http://schemas.microsoft.com/office/powerpoint/2010/main" val="414679664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1CFF0221-72EE-434F-877B-9A28C1DCC818}" type="datetimeFigureOut">
              <a:rPr lang="ar-SA" smtClean="0"/>
              <a:t>02/02/1440</a:t>
            </a:fld>
            <a:endParaRPr lang="ar-SA"/>
          </a:p>
        </p:txBody>
      </p:sp>
      <p:sp>
        <p:nvSpPr>
          <p:cNvPr id="5" name="Footer Placeholder 4"/>
          <p:cNvSpPr>
            <a:spLocks noGrp="1"/>
          </p:cNvSpPr>
          <p:nvPr>
            <p:ph type="ftr" sz="quarter" idx="11"/>
          </p:nvPr>
        </p:nvSpPr>
        <p:spPr/>
        <p:txBody>
          <a:bodyPr/>
          <a:lstStyle/>
          <a:p>
            <a:endParaRPr lang="ar-S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D2D5E4-C9AD-4826-A2E0-DA19855A0EB4}" type="slidenum">
              <a:rPr lang="ar-SA" smtClean="0"/>
              <a:t>‹#›</a:t>
            </a:fld>
            <a:endParaRPr lang="ar-SA"/>
          </a:p>
        </p:txBody>
      </p:sp>
    </p:spTree>
    <p:extLst>
      <p:ext uri="{BB962C8B-B14F-4D97-AF65-F5344CB8AC3E}">
        <p14:creationId xmlns:p14="http://schemas.microsoft.com/office/powerpoint/2010/main" val="338551254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1CFF0221-72EE-434F-877B-9A28C1DCC818}" type="datetimeFigureOut">
              <a:rPr lang="ar-SA" smtClean="0"/>
              <a:t>02/02/1440</a:t>
            </a:fld>
            <a:endParaRPr lang="ar-SA"/>
          </a:p>
        </p:txBody>
      </p:sp>
      <p:sp>
        <p:nvSpPr>
          <p:cNvPr id="5" name="Footer Placeholder 4"/>
          <p:cNvSpPr>
            <a:spLocks noGrp="1"/>
          </p:cNvSpPr>
          <p:nvPr>
            <p:ph type="ftr" sz="quarter" idx="11"/>
          </p:nvPr>
        </p:nvSpPr>
        <p:spPr/>
        <p:txBody>
          <a:bodyPr/>
          <a:lstStyle/>
          <a:p>
            <a:endParaRPr lang="ar-S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D2D5E4-C9AD-4826-A2E0-DA19855A0EB4}" type="slidenum">
              <a:rPr lang="ar-SA" smtClean="0"/>
              <a:t>‹#›</a:t>
            </a:fld>
            <a:endParaRPr lang="ar-SA"/>
          </a:p>
        </p:txBody>
      </p:sp>
    </p:spTree>
    <p:extLst>
      <p:ext uri="{BB962C8B-B14F-4D97-AF65-F5344CB8AC3E}">
        <p14:creationId xmlns:p14="http://schemas.microsoft.com/office/powerpoint/2010/main" val="309176380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CFF0221-72EE-434F-877B-9A28C1DCC818}" type="datetimeFigureOut">
              <a:rPr lang="ar-SA" smtClean="0"/>
              <a:t>02/02/1440</a:t>
            </a:fld>
            <a:endParaRPr lang="ar-SA"/>
          </a:p>
        </p:txBody>
      </p:sp>
      <p:sp>
        <p:nvSpPr>
          <p:cNvPr id="5" name="Footer Placeholder 4"/>
          <p:cNvSpPr>
            <a:spLocks noGrp="1"/>
          </p:cNvSpPr>
          <p:nvPr>
            <p:ph type="ftr" sz="quarter" idx="11"/>
          </p:nvPr>
        </p:nvSpPr>
        <p:spPr/>
        <p:txBody>
          <a:bodyPr/>
          <a:lstStyle/>
          <a:p>
            <a:endParaRPr lang="ar-S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D2D5E4-C9AD-4826-A2E0-DA19855A0EB4}" type="slidenum">
              <a:rPr lang="ar-SA" smtClean="0"/>
              <a:t>‹#›</a:t>
            </a:fld>
            <a:endParaRPr lang="ar-SA"/>
          </a:p>
        </p:txBody>
      </p:sp>
    </p:spTree>
    <p:extLst>
      <p:ext uri="{BB962C8B-B14F-4D97-AF65-F5344CB8AC3E}">
        <p14:creationId xmlns:p14="http://schemas.microsoft.com/office/powerpoint/2010/main" val="231268458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1CFF0221-72EE-434F-877B-9A28C1DCC818}" type="datetimeFigureOut">
              <a:rPr lang="ar-SA" smtClean="0"/>
              <a:t>02/02/1440</a:t>
            </a:fld>
            <a:endParaRPr lang="ar-SA"/>
          </a:p>
        </p:txBody>
      </p:sp>
      <p:sp>
        <p:nvSpPr>
          <p:cNvPr id="6" name="Footer Placeholder 5"/>
          <p:cNvSpPr>
            <a:spLocks noGrp="1"/>
          </p:cNvSpPr>
          <p:nvPr>
            <p:ph type="ftr" sz="quarter" idx="11"/>
          </p:nvPr>
        </p:nvSpPr>
        <p:spPr/>
        <p:txBody>
          <a:bodyPr/>
          <a:lstStyle/>
          <a:p>
            <a:endParaRPr lang="ar-SA"/>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8D2D5E4-C9AD-4826-A2E0-DA19855A0EB4}" type="slidenum">
              <a:rPr lang="ar-SA" smtClean="0"/>
              <a:t>‹#›</a:t>
            </a:fld>
            <a:endParaRPr lang="ar-SA"/>
          </a:p>
        </p:txBody>
      </p:sp>
    </p:spTree>
    <p:extLst>
      <p:ext uri="{BB962C8B-B14F-4D97-AF65-F5344CB8AC3E}">
        <p14:creationId xmlns:p14="http://schemas.microsoft.com/office/powerpoint/2010/main" val="212966998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1CFF0221-72EE-434F-877B-9A28C1DCC818}" type="datetimeFigureOut">
              <a:rPr lang="ar-SA" smtClean="0"/>
              <a:t>02/02/1440</a:t>
            </a:fld>
            <a:endParaRPr lang="ar-SA"/>
          </a:p>
        </p:txBody>
      </p:sp>
      <p:sp>
        <p:nvSpPr>
          <p:cNvPr id="8" name="Footer Placeholder 7"/>
          <p:cNvSpPr>
            <a:spLocks noGrp="1"/>
          </p:cNvSpPr>
          <p:nvPr>
            <p:ph type="ftr" sz="quarter" idx="11"/>
          </p:nvPr>
        </p:nvSpPr>
        <p:spPr/>
        <p:txBody>
          <a:bodyPr/>
          <a:lstStyle/>
          <a:p>
            <a:endParaRPr lang="ar-SA"/>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8D2D5E4-C9AD-4826-A2E0-DA19855A0EB4}" type="slidenum">
              <a:rPr lang="ar-SA" smtClean="0"/>
              <a:t>‹#›</a:t>
            </a:fld>
            <a:endParaRPr lang="ar-SA"/>
          </a:p>
        </p:txBody>
      </p:sp>
    </p:spTree>
    <p:extLst>
      <p:ext uri="{BB962C8B-B14F-4D97-AF65-F5344CB8AC3E}">
        <p14:creationId xmlns:p14="http://schemas.microsoft.com/office/powerpoint/2010/main" val="291311456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Date Placeholder 2"/>
          <p:cNvSpPr>
            <a:spLocks noGrp="1"/>
          </p:cNvSpPr>
          <p:nvPr>
            <p:ph type="dt" sz="half" idx="10"/>
          </p:nvPr>
        </p:nvSpPr>
        <p:spPr/>
        <p:txBody>
          <a:bodyPr/>
          <a:lstStyle/>
          <a:p>
            <a:fld id="{1CFF0221-72EE-434F-877B-9A28C1DCC818}" type="datetimeFigureOut">
              <a:rPr lang="ar-SA" smtClean="0"/>
              <a:t>02/02/1440</a:t>
            </a:fld>
            <a:endParaRPr lang="ar-SA"/>
          </a:p>
        </p:txBody>
      </p:sp>
      <p:sp>
        <p:nvSpPr>
          <p:cNvPr id="4" name="Footer Placeholder 3"/>
          <p:cNvSpPr>
            <a:spLocks noGrp="1"/>
          </p:cNvSpPr>
          <p:nvPr>
            <p:ph type="ftr" sz="quarter" idx="11"/>
          </p:nvPr>
        </p:nvSpPr>
        <p:spPr/>
        <p:txBody>
          <a:bodyPr/>
          <a:lstStyle/>
          <a:p>
            <a:endParaRPr lang="ar-SA"/>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8D2D5E4-C9AD-4826-A2E0-DA19855A0EB4}" type="slidenum">
              <a:rPr lang="ar-SA" smtClean="0"/>
              <a:t>‹#›</a:t>
            </a:fld>
            <a:endParaRPr lang="ar-SA"/>
          </a:p>
        </p:txBody>
      </p:sp>
    </p:spTree>
    <p:extLst>
      <p:ext uri="{BB962C8B-B14F-4D97-AF65-F5344CB8AC3E}">
        <p14:creationId xmlns:p14="http://schemas.microsoft.com/office/powerpoint/2010/main" val="238215816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FF0221-72EE-434F-877B-9A28C1DCC818}" type="datetimeFigureOut">
              <a:rPr lang="ar-SA" smtClean="0"/>
              <a:t>02/02/1440</a:t>
            </a:fld>
            <a:endParaRPr lang="ar-SA"/>
          </a:p>
        </p:txBody>
      </p:sp>
      <p:sp>
        <p:nvSpPr>
          <p:cNvPr id="3" name="Footer Placeholder 2"/>
          <p:cNvSpPr>
            <a:spLocks noGrp="1"/>
          </p:cNvSpPr>
          <p:nvPr>
            <p:ph type="ftr" sz="quarter" idx="11"/>
          </p:nvPr>
        </p:nvSpPr>
        <p:spPr/>
        <p:txBody>
          <a:bodyPr/>
          <a:lstStyle/>
          <a:p>
            <a:endParaRPr lang="ar-SA"/>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8D2D5E4-C9AD-4826-A2E0-DA19855A0EB4}" type="slidenum">
              <a:rPr lang="ar-SA" smtClean="0"/>
              <a:t>‹#›</a:t>
            </a:fld>
            <a:endParaRPr lang="ar-SA"/>
          </a:p>
        </p:txBody>
      </p:sp>
    </p:spTree>
    <p:extLst>
      <p:ext uri="{BB962C8B-B14F-4D97-AF65-F5344CB8AC3E}">
        <p14:creationId xmlns:p14="http://schemas.microsoft.com/office/powerpoint/2010/main" val="6823497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CFF0221-72EE-434F-877B-9A28C1DCC818}" type="datetimeFigureOut">
              <a:rPr lang="ar-SA" smtClean="0"/>
              <a:t>02/02/1440</a:t>
            </a:fld>
            <a:endParaRPr lang="ar-SA"/>
          </a:p>
        </p:txBody>
      </p:sp>
      <p:sp>
        <p:nvSpPr>
          <p:cNvPr id="6" name="Footer Placeholder 5"/>
          <p:cNvSpPr>
            <a:spLocks noGrp="1"/>
          </p:cNvSpPr>
          <p:nvPr>
            <p:ph type="ftr" sz="quarter" idx="11"/>
          </p:nvPr>
        </p:nvSpPr>
        <p:spPr/>
        <p:txBody>
          <a:bodyPr/>
          <a:lstStyle/>
          <a:p>
            <a:endParaRPr lang="ar-SA"/>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8D2D5E4-C9AD-4826-A2E0-DA19855A0EB4}" type="slidenum">
              <a:rPr lang="ar-SA" smtClean="0"/>
              <a:t>‹#›</a:t>
            </a:fld>
            <a:endParaRPr lang="ar-SA"/>
          </a:p>
        </p:txBody>
      </p:sp>
    </p:spTree>
    <p:extLst>
      <p:ext uri="{BB962C8B-B14F-4D97-AF65-F5344CB8AC3E}">
        <p14:creationId xmlns:p14="http://schemas.microsoft.com/office/powerpoint/2010/main" val="24134750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ar-SA" smtClean="0"/>
              <a:t>انقر لتحرير نمط العنوان الرئيسي</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CFF0221-72EE-434F-877B-9A28C1DCC818}" type="datetimeFigureOut">
              <a:rPr lang="ar-SA" smtClean="0"/>
              <a:t>02/02/1440</a:t>
            </a:fld>
            <a:endParaRPr lang="ar-SA"/>
          </a:p>
        </p:txBody>
      </p:sp>
      <p:sp>
        <p:nvSpPr>
          <p:cNvPr id="6" name="Footer Placeholder 5"/>
          <p:cNvSpPr>
            <a:spLocks noGrp="1"/>
          </p:cNvSpPr>
          <p:nvPr>
            <p:ph type="ftr" sz="quarter" idx="11"/>
          </p:nvPr>
        </p:nvSpPr>
        <p:spPr/>
        <p:txBody>
          <a:bodyPr/>
          <a:lstStyle/>
          <a:p>
            <a:endParaRPr lang="ar-S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D2D5E4-C9AD-4826-A2E0-DA19855A0EB4}" type="slidenum">
              <a:rPr lang="ar-SA" smtClean="0"/>
              <a:t>‹#›</a:t>
            </a:fld>
            <a:endParaRPr lang="ar-SA"/>
          </a:p>
        </p:txBody>
      </p:sp>
    </p:spTree>
    <p:extLst>
      <p:ext uri="{BB962C8B-B14F-4D97-AF65-F5344CB8AC3E}">
        <p14:creationId xmlns:p14="http://schemas.microsoft.com/office/powerpoint/2010/main" val="136068101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CFF0221-72EE-434F-877B-9A28C1DCC818}" type="datetimeFigureOut">
              <a:rPr lang="ar-SA" smtClean="0"/>
              <a:t>02/02/1440</a:t>
            </a:fld>
            <a:endParaRPr lang="ar-SA"/>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ar-SA"/>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8D2D5E4-C9AD-4826-A2E0-DA19855A0EB4}" type="slidenum">
              <a:rPr lang="ar-SA" smtClean="0"/>
              <a:t>‹#›</a:t>
            </a:fld>
            <a:endParaRPr lang="ar-SA"/>
          </a:p>
        </p:txBody>
      </p:sp>
    </p:spTree>
    <p:extLst>
      <p:ext uri="{BB962C8B-B14F-4D97-AF65-F5344CB8AC3E}">
        <p14:creationId xmlns:p14="http://schemas.microsoft.com/office/powerpoint/2010/main" val="3895219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p:push dir="u"/>
  </p:transition>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5.xml"/><Relationship Id="rId1" Type="http://schemas.openxmlformats.org/officeDocument/2006/relationships/slideLayout" Target="../slideLayouts/slideLayout7.xml"/><Relationship Id="rId5" Type="http://schemas.openxmlformats.org/officeDocument/2006/relationships/slide" Target="slide6.xml"/><Relationship Id="rId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ستطيل 12"/>
          <p:cNvSpPr/>
          <p:nvPr/>
        </p:nvSpPr>
        <p:spPr>
          <a:xfrm>
            <a:off x="7824846" y="770889"/>
            <a:ext cx="3480441" cy="923330"/>
          </a:xfrm>
          <a:prstGeom prst="rect">
            <a:avLst/>
          </a:prstGeom>
          <a:noFill/>
        </p:spPr>
        <p:txBody>
          <a:bodyPr wrap="none" lIns="91440" tIns="45720" rIns="91440" bIns="45720">
            <a:spAutoFit/>
          </a:bodyPr>
          <a:lstStyle/>
          <a:p>
            <a:pPr algn="ctr"/>
            <a:r>
              <a:rPr lang="ar-SA"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رؤية 2030</a:t>
            </a:r>
            <a:endParaRPr lang="ar-S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4" name="صورة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536" y="1694219"/>
            <a:ext cx="5802591" cy="3760079"/>
          </a:xfrm>
          <a:prstGeom prst="rect">
            <a:avLst/>
          </a:prstGeom>
        </p:spPr>
      </p:pic>
      <p:sp>
        <p:nvSpPr>
          <p:cNvPr id="15" name="مستطيل 14"/>
          <p:cNvSpPr/>
          <p:nvPr/>
        </p:nvSpPr>
        <p:spPr>
          <a:xfrm>
            <a:off x="8592755" y="2090642"/>
            <a:ext cx="2095445" cy="1323439"/>
          </a:xfrm>
          <a:prstGeom prst="rect">
            <a:avLst/>
          </a:prstGeom>
          <a:noFill/>
        </p:spPr>
        <p:txBody>
          <a:bodyPr wrap="none" lIns="91440" tIns="45720" rIns="91440" bIns="45720">
            <a:spAutoFit/>
          </a:bodyPr>
          <a:lstStyle/>
          <a:p>
            <a:pPr algn="ctr"/>
            <a:r>
              <a:rPr lang="ar-SA" sz="4000" b="0" cap="none" spc="0" dirty="0" smtClean="0">
                <a:ln w="0"/>
                <a:gradFill>
                  <a:gsLst>
                    <a:gs pos="21000">
                      <a:srgbClr val="53575C"/>
                    </a:gs>
                    <a:gs pos="88000">
                      <a:srgbClr val="C5C7CA"/>
                    </a:gs>
                  </a:gsLst>
                  <a:lin ang="5400000"/>
                </a:gradFill>
                <a:effectLst/>
              </a:rPr>
              <a:t>تصميم:</a:t>
            </a:r>
          </a:p>
          <a:p>
            <a:pPr algn="ctr"/>
            <a:r>
              <a:rPr lang="ar-SA" sz="4000" dirty="0" smtClean="0">
                <a:ln w="0"/>
                <a:gradFill>
                  <a:gsLst>
                    <a:gs pos="21000">
                      <a:srgbClr val="53575C"/>
                    </a:gs>
                    <a:gs pos="88000">
                      <a:srgbClr val="C5C7CA"/>
                    </a:gs>
                  </a:gsLst>
                  <a:lin ang="5400000"/>
                </a:gradFill>
              </a:rPr>
              <a:t>رزان خالد</a:t>
            </a:r>
            <a:endParaRPr lang="ar-SA" sz="4000" b="0" cap="none" spc="0" dirty="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171624564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8000" b="-8000"/>
          </a:stretch>
        </a:blipFill>
        <a:effectLst/>
      </p:bgPr>
    </p:bg>
    <p:spTree>
      <p:nvGrpSpPr>
        <p:cNvPr id="1" name=""/>
        <p:cNvGrpSpPr/>
        <p:nvPr/>
      </p:nvGrpSpPr>
      <p:grpSpPr>
        <a:xfrm>
          <a:off x="0" y="0"/>
          <a:ext cx="0" cy="0"/>
          <a:chOff x="0" y="0"/>
          <a:chExt cx="0" cy="0"/>
        </a:xfrm>
      </p:grpSpPr>
      <p:sp>
        <p:nvSpPr>
          <p:cNvPr id="2" name="مستطيل 1"/>
          <p:cNvSpPr/>
          <p:nvPr/>
        </p:nvSpPr>
        <p:spPr>
          <a:xfrm>
            <a:off x="131362" y="2514849"/>
            <a:ext cx="12136656" cy="1323439"/>
          </a:xfrm>
          <a:prstGeom prst="rect">
            <a:avLst/>
          </a:prstGeom>
          <a:solidFill>
            <a:schemeClr val="bg2">
              <a:lumMod val="50000"/>
              <a:alpha val="17000"/>
            </a:schemeClr>
          </a:solidFill>
        </p:spPr>
        <p:txBody>
          <a:bodyPr wrap="none" lIns="91440" tIns="45720" rIns="91440" bIns="45720">
            <a:spAutoFit/>
          </a:bodyPr>
          <a:lstStyle/>
          <a:p>
            <a:pPr algn="ctr"/>
            <a:r>
              <a:rPr lang="ar-SA" sz="2000" b="1" dirty="0"/>
              <a:t>رؤية</a:t>
            </a:r>
            <a:r>
              <a:rPr lang="ar-SA" sz="2000" dirty="0"/>
              <a:t> السعودية </a:t>
            </a:r>
            <a:r>
              <a:rPr lang="ar-SA" sz="2000" b="1" dirty="0"/>
              <a:t>2030 هي</a:t>
            </a:r>
            <a:r>
              <a:rPr lang="ar-SA" sz="2000" dirty="0"/>
              <a:t> خطة </a:t>
            </a:r>
            <a:r>
              <a:rPr lang="ar-SA" sz="2000" b="1" dirty="0"/>
              <a:t>ما</a:t>
            </a:r>
            <a:r>
              <a:rPr lang="ar-SA" sz="2000" dirty="0"/>
              <a:t> بعد النفط للمملكة العربية السعودية تم الإعلان عنها في 25 إبريل 2016، </a:t>
            </a:r>
            <a:endParaRPr lang="ar-SA" sz="2000" dirty="0" smtClean="0"/>
          </a:p>
          <a:p>
            <a:pPr algn="ctr"/>
            <a:r>
              <a:rPr lang="ar-SA" sz="2000" dirty="0" smtClean="0"/>
              <a:t>وتتزامن </a:t>
            </a:r>
            <a:r>
              <a:rPr lang="ar-SA" sz="2000" dirty="0"/>
              <a:t>مع التاريخ المحدد لإعلان </a:t>
            </a:r>
            <a:r>
              <a:rPr lang="ar-SA" sz="2000" dirty="0" smtClean="0"/>
              <a:t>الانتهاء</a:t>
            </a:r>
          </a:p>
          <a:p>
            <a:pPr algn="ctr"/>
            <a:r>
              <a:rPr lang="ar-SA" sz="2000" dirty="0" smtClean="0"/>
              <a:t> </a:t>
            </a:r>
            <a:r>
              <a:rPr lang="ar-SA" sz="2000" dirty="0"/>
              <a:t>من تسليم 80 مشروعاً حكومياً عملاقاً، تبلغ كلفة الواحد منها </a:t>
            </a:r>
            <a:r>
              <a:rPr lang="ar-SA" sz="2000" b="1" dirty="0"/>
              <a:t>ما</a:t>
            </a:r>
            <a:r>
              <a:rPr lang="ar-SA" sz="2000" dirty="0"/>
              <a:t> لا يقل عن 3.7 مليار ريال وتصل إلى 20 مليار ريال، </a:t>
            </a:r>
            <a:endParaRPr lang="ar-SA" sz="2000" dirty="0" smtClean="0"/>
          </a:p>
          <a:p>
            <a:pPr algn="ctr"/>
            <a:r>
              <a:rPr lang="ar-SA" sz="2000" dirty="0" smtClean="0"/>
              <a:t>كما </a:t>
            </a:r>
            <a:r>
              <a:rPr lang="ar-SA" sz="2000" dirty="0"/>
              <a:t>في مشروع مترو الرياض.</a:t>
            </a:r>
            <a:endParaRPr lang="ar-SA" sz="2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p:cNvSpPr/>
          <p:nvPr/>
        </p:nvSpPr>
        <p:spPr>
          <a:xfrm>
            <a:off x="2224725" y="770889"/>
            <a:ext cx="7465612" cy="923330"/>
          </a:xfrm>
          <a:prstGeom prst="rect">
            <a:avLst/>
          </a:prstGeom>
          <a:noFill/>
        </p:spPr>
        <p:txBody>
          <a:bodyPr wrap="square" lIns="91440" tIns="45720" rIns="91440" bIns="45720">
            <a:spAutoFit/>
          </a:bodyPr>
          <a:lstStyle/>
          <a:p>
            <a:pPr algn="ctr"/>
            <a:r>
              <a:rPr lang="ar-SA"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ما </a:t>
            </a:r>
            <a:r>
              <a:rPr lang="ar-SA"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هي </a:t>
            </a:r>
            <a:r>
              <a:rPr lang="ar-SA"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رؤية 2030</a:t>
            </a:r>
            <a:endParaRPr lang="ar-S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67260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25506" y="1967210"/>
            <a:ext cx="11455379" cy="954107"/>
          </a:xfrm>
          <a:prstGeom prst="rect">
            <a:avLst/>
          </a:prstGeom>
          <a:noFill/>
        </p:spPr>
        <p:txBody>
          <a:bodyPr wrap="none" lIns="91440" tIns="45720" rIns="91440" bIns="45720">
            <a:spAutoFit/>
          </a:bodyPr>
          <a:lstStyle/>
          <a:p>
            <a:pPr algn="ctr"/>
            <a:r>
              <a:rPr lang="ar-SA" sz="1400" dirty="0"/>
              <a:t>يسرني أن أقدّم لكم رؤية الحاضر للمستقبل، التي نريد أن نبدأ العمل بها اليوم لِلغد، بحيث تعبر عن طموحاتنا جميعاً وتعكس قدرات بلادنا. </a:t>
            </a:r>
            <a:r>
              <a:rPr lang="ar-SA" sz="1400" dirty="0" smtClean="0"/>
              <a:t/>
            </a:r>
            <a:br>
              <a:rPr lang="ar-SA" sz="1400" dirty="0" smtClean="0"/>
            </a:br>
            <a:r>
              <a:rPr lang="ar-SA" sz="1400" dirty="0"/>
              <a:t>دائما ما تبدأ قصص النجاح برؤية، وأنجح الرؤى هي تلك التي تبنى على مكامن القوة. ونحن نثق ونعرف أن الله سبحانه حبانا وطناً مباركاً هو أثمن من البترول، </a:t>
            </a:r>
            <a:endParaRPr lang="ar-SA" sz="1400" dirty="0" smtClean="0"/>
          </a:p>
          <a:p>
            <a:pPr algn="ctr"/>
            <a:r>
              <a:rPr lang="ar-SA" sz="1400" dirty="0" smtClean="0"/>
              <a:t>ففيه </a:t>
            </a:r>
            <a:r>
              <a:rPr lang="ar-SA" sz="1400" dirty="0"/>
              <a:t>الحرمان الشريفان، </a:t>
            </a:r>
            <a:endParaRPr lang="ar-SA" sz="1400" dirty="0" smtClean="0"/>
          </a:p>
          <a:p>
            <a:pPr algn="ctr"/>
            <a:r>
              <a:rPr lang="ar-SA" sz="1400" dirty="0" smtClean="0"/>
              <a:t>أطهر </a:t>
            </a:r>
            <a:r>
              <a:rPr lang="ar-SA" sz="1400" dirty="0"/>
              <a:t>بقاع الأرض، وقبلة أكثر من مليار مسلم، وهذا هو عمقنا العربي والإسلامي وهو عامل نجاحنا الأول</a:t>
            </a:r>
            <a:endParaRPr lang="ar-SA" sz="14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p:cNvSpPr/>
          <p:nvPr/>
        </p:nvSpPr>
        <p:spPr>
          <a:xfrm>
            <a:off x="4558350" y="970914"/>
            <a:ext cx="7465612" cy="523220"/>
          </a:xfrm>
          <a:prstGeom prst="rect">
            <a:avLst/>
          </a:prstGeom>
          <a:noFill/>
        </p:spPr>
        <p:txBody>
          <a:bodyPr wrap="square" lIns="91440" tIns="45720" rIns="91440" bIns="45720">
            <a:spAutoFit/>
          </a:bodyPr>
          <a:lstStyle/>
          <a:p>
            <a:pPr algn="ctr"/>
            <a:r>
              <a:rPr lang="ar-SA" sz="2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كلمة ولي العهد الأمير محمد بن سلمان:</a:t>
            </a:r>
            <a:endParaRPr lang="ar-SA"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5" name="صورة 4"/>
          <p:cNvPicPr>
            <a:picLocks noChangeAspect="1"/>
          </p:cNvPicPr>
          <p:nvPr/>
        </p:nvPicPr>
        <p:blipFill rotWithShape="1">
          <a:blip r:embed="rId2">
            <a:extLst>
              <a:ext uri="{28A0092B-C50C-407E-A947-70E740481C1C}">
                <a14:useLocalDpi xmlns:a14="http://schemas.microsoft.com/office/drawing/2010/main" val="0"/>
              </a:ext>
            </a:extLst>
          </a:blip>
          <a:srcRect t="12222" b="12777"/>
          <a:stretch/>
        </p:blipFill>
        <p:spPr>
          <a:xfrm>
            <a:off x="4558350" y="3638550"/>
            <a:ext cx="4572000" cy="2571750"/>
          </a:xfrm>
          <a:prstGeom prst="rect">
            <a:avLst/>
          </a:prstGeom>
        </p:spPr>
      </p:pic>
    </p:spTree>
    <p:extLst>
      <p:ext uri="{BB962C8B-B14F-4D97-AF65-F5344CB8AC3E}">
        <p14:creationId xmlns:p14="http://schemas.microsoft.com/office/powerpoint/2010/main" val="2037405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577150" y="685164"/>
            <a:ext cx="7465612" cy="646331"/>
          </a:xfrm>
          <a:prstGeom prst="rect">
            <a:avLst/>
          </a:prstGeom>
          <a:noFill/>
        </p:spPr>
        <p:txBody>
          <a:bodyPr wrap="square" lIns="91440" tIns="45720" rIns="91440" bIns="45720">
            <a:spAutoFit/>
          </a:bodyPr>
          <a:lstStyle/>
          <a:p>
            <a:pPr algn="ctr"/>
            <a:r>
              <a:rPr lang="ar-SA" sz="3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محاور رؤية 2030</a:t>
            </a:r>
            <a:endParaRPr lang="ar-SA"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مستطيل 2"/>
          <p:cNvSpPr/>
          <p:nvPr/>
        </p:nvSpPr>
        <p:spPr>
          <a:xfrm>
            <a:off x="8910332" y="4481810"/>
            <a:ext cx="3281668" cy="707886"/>
          </a:xfrm>
          <a:prstGeom prst="rect">
            <a:avLst/>
          </a:prstGeom>
          <a:noFill/>
        </p:spPr>
        <p:txBody>
          <a:bodyPr wrap="none" lIns="91440" tIns="45720" rIns="91440" bIns="45720">
            <a:spAutoFit/>
          </a:bodyPr>
          <a:lstStyle/>
          <a:p>
            <a:pPr algn="ctr"/>
            <a:r>
              <a:rPr lang="ar-SA"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مجتمع حيوي</a:t>
            </a:r>
            <a:endParaRPr lang="ar-SA"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مستطيل 3"/>
          <p:cNvSpPr/>
          <p:nvPr/>
        </p:nvSpPr>
        <p:spPr>
          <a:xfrm>
            <a:off x="1147914" y="4481810"/>
            <a:ext cx="2858475" cy="707886"/>
          </a:xfrm>
          <a:prstGeom prst="rect">
            <a:avLst/>
          </a:prstGeom>
          <a:noFill/>
        </p:spPr>
        <p:txBody>
          <a:bodyPr wrap="none" lIns="91440" tIns="45720" rIns="91440" bIns="45720">
            <a:spAutoFit/>
          </a:bodyPr>
          <a:lstStyle/>
          <a:p>
            <a:pPr algn="ctr"/>
            <a:r>
              <a:rPr lang="ar-SA"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وطن طموح</a:t>
            </a:r>
            <a:endParaRPr lang="ar-SA"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صورة 5">
            <a:hlinkClick r:id="rId2" action="ppaction://hlinksldjump"/>
          </p:cNvPr>
          <p:cNvPicPr>
            <a:picLocks noChangeAspect="1"/>
          </p:cNvPicPr>
          <p:nvPr/>
        </p:nvPicPr>
        <p:blipFill rotWithShape="1">
          <a:blip r:embed="rId3"/>
          <a:srcRect l="60312" t="38750" r="28828" b="43333"/>
          <a:stretch/>
        </p:blipFill>
        <p:spPr>
          <a:xfrm>
            <a:off x="9557760" y="2305050"/>
            <a:ext cx="2212605" cy="2053426"/>
          </a:xfrm>
          <a:prstGeom prst="rect">
            <a:avLst/>
          </a:prstGeom>
        </p:spPr>
      </p:pic>
      <p:pic>
        <p:nvPicPr>
          <p:cNvPr id="8" name="صورة 7">
            <a:hlinkClick r:id="rId4" action="ppaction://hlinksldjump"/>
          </p:cNvPr>
          <p:cNvPicPr>
            <a:picLocks noChangeAspect="1"/>
          </p:cNvPicPr>
          <p:nvPr/>
        </p:nvPicPr>
        <p:blipFill rotWithShape="1">
          <a:blip r:embed="rId3"/>
          <a:srcRect l="28125" t="37361" r="61953" b="43472"/>
          <a:stretch/>
        </p:blipFill>
        <p:spPr>
          <a:xfrm>
            <a:off x="1390594" y="2139689"/>
            <a:ext cx="2194105" cy="2384146"/>
          </a:xfrm>
          <a:prstGeom prst="rect">
            <a:avLst/>
          </a:prstGeom>
        </p:spPr>
      </p:pic>
      <p:sp>
        <p:nvSpPr>
          <p:cNvPr id="9" name="مستطيل 8"/>
          <p:cNvSpPr/>
          <p:nvPr/>
        </p:nvSpPr>
        <p:spPr>
          <a:xfrm>
            <a:off x="4740582" y="4481810"/>
            <a:ext cx="3435556" cy="707886"/>
          </a:xfrm>
          <a:prstGeom prst="rect">
            <a:avLst/>
          </a:prstGeom>
          <a:noFill/>
        </p:spPr>
        <p:txBody>
          <a:bodyPr wrap="none" lIns="91440" tIns="45720" rIns="91440" bIns="45720">
            <a:spAutoFit/>
          </a:bodyPr>
          <a:lstStyle/>
          <a:p>
            <a:pPr algn="ctr"/>
            <a:r>
              <a:rPr lang="ar-SA"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اقتصاد مزدهر</a:t>
            </a:r>
            <a:endParaRPr lang="ar-SA"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0" name="صورة 9">
            <a:hlinkClick r:id="rId5" action="ppaction://hlinksldjump"/>
          </p:cNvPr>
          <p:cNvPicPr>
            <a:picLocks noChangeAspect="1"/>
          </p:cNvPicPr>
          <p:nvPr/>
        </p:nvPicPr>
        <p:blipFill rotWithShape="1">
          <a:blip r:embed="rId3"/>
          <a:srcRect l="44844" t="39306" r="45156" b="43611"/>
          <a:stretch/>
        </p:blipFill>
        <p:spPr>
          <a:xfrm>
            <a:off x="5226694" y="2361551"/>
            <a:ext cx="2019300" cy="1940423"/>
          </a:xfrm>
          <a:prstGeom prst="rect">
            <a:avLst/>
          </a:prstGeom>
        </p:spPr>
      </p:pic>
    </p:spTree>
    <p:extLst>
      <p:ext uri="{BB962C8B-B14F-4D97-AF65-F5344CB8AC3E}">
        <p14:creationId xmlns:p14="http://schemas.microsoft.com/office/powerpoint/2010/main" val="1445908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916775" y="224060"/>
            <a:ext cx="8911687" cy="1280890"/>
          </a:xfrm>
        </p:spPr>
        <p:txBody>
          <a:bodyPr/>
          <a:lstStyle/>
          <a:p>
            <a:pPr algn="r" rtl="0"/>
            <a:r>
              <a:rPr lang="ar-SA" dirty="0" smtClean="0"/>
              <a:t>مجتمع حيوي: بيئة عامرة</a:t>
            </a:r>
            <a:endParaRPr lang="ar-SA" dirty="0"/>
          </a:p>
        </p:txBody>
      </p:sp>
      <p:sp>
        <p:nvSpPr>
          <p:cNvPr id="3" name="عنصر نائب للمحتوى 2"/>
          <p:cNvSpPr>
            <a:spLocks noGrp="1"/>
          </p:cNvSpPr>
          <p:nvPr>
            <p:ph idx="1"/>
          </p:nvPr>
        </p:nvSpPr>
        <p:spPr>
          <a:xfrm>
            <a:off x="2913062" y="1438275"/>
            <a:ext cx="8915400" cy="1943100"/>
          </a:xfrm>
        </p:spPr>
        <p:txBody>
          <a:bodyPr/>
          <a:lstStyle/>
          <a:p>
            <a:r>
              <a:rPr lang="ar-SA" dirty="0"/>
              <a:t>ندعم الثقافة والترفيه</a:t>
            </a:r>
          </a:p>
          <a:p>
            <a:r>
              <a:rPr lang="ar-SA" dirty="0"/>
              <a:t>تُعدّ الثقافة والترفيه من مقومات جودة الحياة، وندرك أن الفرص الثقافية والترفيهية المتوافرة حالياً لا ترتقي إلى تطلعات المواطنين والمقيمين، ولا </a:t>
            </a:r>
            <a:r>
              <a:rPr lang="ar-SA" dirty="0" err="1"/>
              <a:t>تتواءم</a:t>
            </a:r>
            <a:r>
              <a:rPr lang="ar-SA" dirty="0"/>
              <a:t> مع الوضع الاقتصادي المزدهر الذي نعيشه؛ لذلك سندعم جهود المناطق والمحافظات والقطاعين غير الربحي والخاص في إقامة المهرجانات والفعاليات، ونفعّل دور الصناديق الحكومية في المساهمة في تأسيس وتطوير المراكز </a:t>
            </a:r>
            <a:r>
              <a:rPr lang="ar-SA" dirty="0" smtClean="0"/>
              <a:t>الترفيهية.</a:t>
            </a:r>
            <a:endParaRPr lang="ar-SA" dirty="0"/>
          </a:p>
          <a:p>
            <a:endParaRPr lang="ar-SA" dirty="0"/>
          </a:p>
        </p:txBody>
      </p:sp>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5995" y="4281088"/>
            <a:ext cx="3262467" cy="2189684"/>
          </a:xfrm>
          <a:prstGeom prst="rect">
            <a:avLst/>
          </a:prstGeom>
        </p:spPr>
      </p:pic>
      <p:pic>
        <p:nvPicPr>
          <p:cNvPr id="5" name="صورة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8607" y="3797100"/>
            <a:ext cx="3375430" cy="2535792"/>
          </a:xfrm>
          <a:prstGeom prst="rect">
            <a:avLst/>
          </a:prstGeom>
        </p:spPr>
      </p:pic>
      <p:pic>
        <p:nvPicPr>
          <p:cNvPr id="6" name="صورة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157" y="3497181"/>
            <a:ext cx="3559215" cy="1567815"/>
          </a:xfrm>
          <a:prstGeom prst="rect">
            <a:avLst/>
          </a:prstGeom>
        </p:spPr>
      </p:pic>
      <p:sp>
        <p:nvSpPr>
          <p:cNvPr id="7" name="زر إجراء: مستند 6">
            <a:hlinkClick r:id="" action="ppaction://hlinkshowjump?jump=previousslide" highlightClick="1"/>
          </p:cNvPr>
          <p:cNvSpPr/>
          <p:nvPr/>
        </p:nvSpPr>
        <p:spPr>
          <a:xfrm>
            <a:off x="0" y="6153150"/>
            <a:ext cx="494157" cy="702384"/>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809384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80">
                                          <p:stCondLst>
                                            <p:cond delay="0"/>
                                          </p:stCondLst>
                                        </p:cTn>
                                        <p:tgtEl>
                                          <p:spTgt spid="3">
                                            <p:txEl>
                                              <p:pRg st="0" end="0"/>
                                            </p:txEl>
                                          </p:spTgt>
                                        </p:tgtEl>
                                      </p:cBhvr>
                                    </p:animEffect>
                                    <p:anim calcmode="lin" valueType="num">
                                      <p:cBhvr>
                                        <p:cTn id="12"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0" end="0"/>
                                            </p:txEl>
                                          </p:spTgt>
                                        </p:tgtEl>
                                      </p:cBhvr>
                                      <p:to x="100000" y="60000"/>
                                    </p:animScale>
                                    <p:animScale>
                                      <p:cBhvr>
                                        <p:cTn id="18" dur="166" decel="50000">
                                          <p:stCondLst>
                                            <p:cond delay="676"/>
                                          </p:stCondLst>
                                        </p:cTn>
                                        <p:tgtEl>
                                          <p:spTgt spid="3">
                                            <p:txEl>
                                              <p:pRg st="0" end="0"/>
                                            </p:txEl>
                                          </p:spTgt>
                                        </p:tgtEl>
                                      </p:cBhvr>
                                      <p:to x="100000" y="100000"/>
                                    </p:animScale>
                                    <p:animScale>
                                      <p:cBhvr>
                                        <p:cTn id="19" dur="26">
                                          <p:stCondLst>
                                            <p:cond delay="1312"/>
                                          </p:stCondLst>
                                        </p:cTn>
                                        <p:tgtEl>
                                          <p:spTgt spid="3">
                                            <p:txEl>
                                              <p:pRg st="0" end="0"/>
                                            </p:txEl>
                                          </p:spTgt>
                                        </p:tgtEl>
                                      </p:cBhvr>
                                      <p:to x="100000" y="80000"/>
                                    </p:animScale>
                                    <p:animScale>
                                      <p:cBhvr>
                                        <p:cTn id="20" dur="166" decel="50000">
                                          <p:stCondLst>
                                            <p:cond delay="1338"/>
                                          </p:stCondLst>
                                        </p:cTn>
                                        <p:tgtEl>
                                          <p:spTgt spid="3">
                                            <p:txEl>
                                              <p:pRg st="0" end="0"/>
                                            </p:txEl>
                                          </p:spTgt>
                                        </p:tgtEl>
                                      </p:cBhvr>
                                      <p:to x="100000" y="100000"/>
                                    </p:animScale>
                                    <p:animScale>
                                      <p:cBhvr>
                                        <p:cTn id="21" dur="26">
                                          <p:stCondLst>
                                            <p:cond delay="1642"/>
                                          </p:stCondLst>
                                        </p:cTn>
                                        <p:tgtEl>
                                          <p:spTgt spid="3">
                                            <p:txEl>
                                              <p:pRg st="0" end="0"/>
                                            </p:txEl>
                                          </p:spTgt>
                                        </p:tgtEl>
                                      </p:cBhvr>
                                      <p:to x="100000" y="90000"/>
                                    </p:animScale>
                                    <p:animScale>
                                      <p:cBhvr>
                                        <p:cTn id="22" dur="166" decel="50000">
                                          <p:stCondLst>
                                            <p:cond delay="1668"/>
                                          </p:stCondLst>
                                        </p:cTn>
                                        <p:tgtEl>
                                          <p:spTgt spid="3">
                                            <p:txEl>
                                              <p:pRg st="0" end="0"/>
                                            </p:txEl>
                                          </p:spTgt>
                                        </p:tgtEl>
                                      </p:cBhvr>
                                      <p:to x="100000" y="100000"/>
                                    </p:animScale>
                                    <p:animScale>
                                      <p:cBhvr>
                                        <p:cTn id="23" dur="26">
                                          <p:stCondLst>
                                            <p:cond delay="1808"/>
                                          </p:stCondLst>
                                        </p:cTn>
                                        <p:tgtEl>
                                          <p:spTgt spid="3">
                                            <p:txEl>
                                              <p:pRg st="0" end="0"/>
                                            </p:txEl>
                                          </p:spTgt>
                                        </p:tgtEl>
                                      </p:cBhvr>
                                      <p:to x="100000" y="95000"/>
                                    </p:animScale>
                                    <p:animScale>
                                      <p:cBhvr>
                                        <p:cTn id="24" dur="166" decel="50000">
                                          <p:stCondLst>
                                            <p:cond delay="1834"/>
                                          </p:stCondLst>
                                        </p:cTn>
                                        <p:tgtEl>
                                          <p:spTgt spid="3">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80">
                                          <p:stCondLst>
                                            <p:cond delay="0"/>
                                          </p:stCondLst>
                                        </p:cTn>
                                        <p:tgtEl>
                                          <p:spTgt spid="3">
                                            <p:txEl>
                                              <p:pRg st="1" end="1"/>
                                            </p:txEl>
                                          </p:spTgt>
                                        </p:tgtEl>
                                      </p:cBhvr>
                                    </p:animEffect>
                                    <p:anim calcmode="lin" valueType="num">
                                      <p:cBhvr>
                                        <p:cTn id="30"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1" end="1"/>
                                            </p:txEl>
                                          </p:spTgt>
                                        </p:tgtEl>
                                      </p:cBhvr>
                                      <p:to x="100000" y="60000"/>
                                    </p:animScale>
                                    <p:animScale>
                                      <p:cBhvr>
                                        <p:cTn id="36" dur="166" decel="50000">
                                          <p:stCondLst>
                                            <p:cond delay="676"/>
                                          </p:stCondLst>
                                        </p:cTn>
                                        <p:tgtEl>
                                          <p:spTgt spid="3">
                                            <p:txEl>
                                              <p:pRg st="1" end="1"/>
                                            </p:txEl>
                                          </p:spTgt>
                                        </p:tgtEl>
                                      </p:cBhvr>
                                      <p:to x="100000" y="100000"/>
                                    </p:animScale>
                                    <p:animScale>
                                      <p:cBhvr>
                                        <p:cTn id="37" dur="26">
                                          <p:stCondLst>
                                            <p:cond delay="1312"/>
                                          </p:stCondLst>
                                        </p:cTn>
                                        <p:tgtEl>
                                          <p:spTgt spid="3">
                                            <p:txEl>
                                              <p:pRg st="1" end="1"/>
                                            </p:txEl>
                                          </p:spTgt>
                                        </p:tgtEl>
                                      </p:cBhvr>
                                      <p:to x="100000" y="80000"/>
                                    </p:animScale>
                                    <p:animScale>
                                      <p:cBhvr>
                                        <p:cTn id="38" dur="166" decel="50000">
                                          <p:stCondLst>
                                            <p:cond delay="1338"/>
                                          </p:stCondLst>
                                        </p:cTn>
                                        <p:tgtEl>
                                          <p:spTgt spid="3">
                                            <p:txEl>
                                              <p:pRg st="1" end="1"/>
                                            </p:txEl>
                                          </p:spTgt>
                                        </p:tgtEl>
                                      </p:cBhvr>
                                      <p:to x="100000" y="100000"/>
                                    </p:animScale>
                                    <p:animScale>
                                      <p:cBhvr>
                                        <p:cTn id="39" dur="26">
                                          <p:stCondLst>
                                            <p:cond delay="1642"/>
                                          </p:stCondLst>
                                        </p:cTn>
                                        <p:tgtEl>
                                          <p:spTgt spid="3">
                                            <p:txEl>
                                              <p:pRg st="1" end="1"/>
                                            </p:txEl>
                                          </p:spTgt>
                                        </p:tgtEl>
                                      </p:cBhvr>
                                      <p:to x="100000" y="90000"/>
                                    </p:animScale>
                                    <p:animScale>
                                      <p:cBhvr>
                                        <p:cTn id="40" dur="166" decel="50000">
                                          <p:stCondLst>
                                            <p:cond delay="1668"/>
                                          </p:stCondLst>
                                        </p:cTn>
                                        <p:tgtEl>
                                          <p:spTgt spid="3">
                                            <p:txEl>
                                              <p:pRg st="1" end="1"/>
                                            </p:txEl>
                                          </p:spTgt>
                                        </p:tgtEl>
                                      </p:cBhvr>
                                      <p:to x="100000" y="100000"/>
                                    </p:animScale>
                                    <p:animScale>
                                      <p:cBhvr>
                                        <p:cTn id="41" dur="26">
                                          <p:stCondLst>
                                            <p:cond delay="1808"/>
                                          </p:stCondLst>
                                        </p:cTn>
                                        <p:tgtEl>
                                          <p:spTgt spid="3">
                                            <p:txEl>
                                              <p:pRg st="1" end="1"/>
                                            </p:txEl>
                                          </p:spTgt>
                                        </p:tgtEl>
                                      </p:cBhvr>
                                      <p:to x="100000" y="95000"/>
                                    </p:animScale>
                                    <p:animScale>
                                      <p:cBhvr>
                                        <p:cTn id="42" dur="166" decel="50000">
                                          <p:stCondLst>
                                            <p:cond delay="1834"/>
                                          </p:stCondLst>
                                        </p:cTn>
                                        <p:tgtEl>
                                          <p:spTgt spid="3">
                                            <p:txEl>
                                              <p:pRg st="1" end="1"/>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barn(inVertical)">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rtl="0"/>
            <a:r>
              <a:rPr lang="ar-SA" dirty="0" smtClean="0"/>
              <a:t>اقتصاد </a:t>
            </a:r>
            <a:r>
              <a:rPr lang="ar-SA" dirty="0"/>
              <a:t>مزدهر فرصه مثمرة</a:t>
            </a:r>
            <a:br>
              <a:rPr lang="ar-SA" dirty="0"/>
            </a:br>
            <a:endParaRPr lang="ar-SA" dirty="0"/>
          </a:p>
        </p:txBody>
      </p:sp>
      <p:sp>
        <p:nvSpPr>
          <p:cNvPr id="3" name="عنصر نائب للمحتوى 2"/>
          <p:cNvSpPr>
            <a:spLocks noGrp="1"/>
          </p:cNvSpPr>
          <p:nvPr>
            <p:ph idx="1"/>
          </p:nvPr>
        </p:nvSpPr>
        <p:spPr/>
        <p:txBody>
          <a:bodyPr/>
          <a:lstStyle/>
          <a:p>
            <a:r>
              <a:rPr lang="ar-SA" dirty="0"/>
              <a:t>تعدّ مهارات أبنائنا وقدراتهم من أهم مواردنا وأكثرها قيمة لدينا، وسنسعى إلى تحقيق الاستفادة القصوى من طاقاتهم من خلال تبنّي ثقافة الجزاء مقابل العمل، وإتاحة الفرص للجميع، وإكسابهم المهارات اللازمة التي تمكّنهم من السعي نحو تحقيق أهدافهم. </a:t>
            </a:r>
            <a:endParaRPr lang="ar-SA" dirty="0"/>
          </a:p>
        </p:txBody>
      </p:sp>
      <p:pic>
        <p:nvPicPr>
          <p:cNvPr id="4" name="صورة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62" y="3371850"/>
            <a:ext cx="4305300" cy="2152650"/>
          </a:xfrm>
          <a:prstGeom prst="rect">
            <a:avLst/>
          </a:prstGeom>
        </p:spPr>
      </p:pic>
      <p:pic>
        <p:nvPicPr>
          <p:cNvPr id="5" name="صورة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4001" y="4219575"/>
            <a:ext cx="3413772" cy="1920247"/>
          </a:xfrm>
          <a:prstGeom prst="rect">
            <a:avLst/>
          </a:prstGeom>
        </p:spPr>
      </p:pic>
      <p:pic>
        <p:nvPicPr>
          <p:cNvPr id="6" name="صورة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9913" y="4619624"/>
            <a:ext cx="3587261" cy="2016919"/>
          </a:xfrm>
          <a:prstGeom prst="rect">
            <a:avLst/>
          </a:prstGeom>
        </p:spPr>
      </p:pic>
      <p:sp>
        <p:nvSpPr>
          <p:cNvPr id="7" name="زر إجراء: مستند 6">
            <a:hlinkClick r:id="rId7" action="ppaction://hlinksldjump" highlightClick="1"/>
          </p:cNvPr>
          <p:cNvSpPr/>
          <p:nvPr/>
        </p:nvSpPr>
        <p:spPr>
          <a:xfrm>
            <a:off x="15837" y="6368422"/>
            <a:ext cx="420725" cy="489578"/>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9" name="اقتصاد مزده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40381" y="5911222"/>
            <a:ext cx="609600" cy="609600"/>
          </a:xfrm>
          <a:prstGeom prst="rect">
            <a:avLst/>
          </a:prstGeom>
        </p:spPr>
      </p:pic>
    </p:spTree>
    <p:extLst>
      <p:ext uri="{BB962C8B-B14F-4D97-AF65-F5344CB8AC3E}">
        <p14:creationId xmlns:p14="http://schemas.microsoft.com/office/powerpoint/2010/main" val="2268761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80">
                                          <p:stCondLst>
                                            <p:cond delay="0"/>
                                          </p:stCondLst>
                                        </p:cTn>
                                        <p:tgtEl>
                                          <p:spTgt spid="3">
                                            <p:txEl>
                                              <p:pRg st="0" end="0"/>
                                            </p:txEl>
                                          </p:spTgt>
                                        </p:tgtEl>
                                      </p:cBhvr>
                                    </p:animEffect>
                                    <p:anim calcmode="lin" valueType="num">
                                      <p:cBhvr>
                                        <p:cTn id="1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0" end="0"/>
                                            </p:txEl>
                                          </p:spTgt>
                                        </p:tgtEl>
                                      </p:cBhvr>
                                      <p:to x="100000" y="60000"/>
                                    </p:animScale>
                                    <p:animScale>
                                      <p:cBhvr>
                                        <p:cTn id="20" dur="166" decel="50000">
                                          <p:stCondLst>
                                            <p:cond delay="676"/>
                                          </p:stCondLst>
                                        </p:cTn>
                                        <p:tgtEl>
                                          <p:spTgt spid="3">
                                            <p:txEl>
                                              <p:pRg st="0" end="0"/>
                                            </p:txEl>
                                          </p:spTgt>
                                        </p:tgtEl>
                                      </p:cBhvr>
                                      <p:to x="100000" y="100000"/>
                                    </p:animScale>
                                    <p:animScale>
                                      <p:cBhvr>
                                        <p:cTn id="21" dur="26">
                                          <p:stCondLst>
                                            <p:cond delay="1312"/>
                                          </p:stCondLst>
                                        </p:cTn>
                                        <p:tgtEl>
                                          <p:spTgt spid="3">
                                            <p:txEl>
                                              <p:pRg st="0" end="0"/>
                                            </p:txEl>
                                          </p:spTgt>
                                        </p:tgtEl>
                                      </p:cBhvr>
                                      <p:to x="100000" y="80000"/>
                                    </p:animScale>
                                    <p:animScale>
                                      <p:cBhvr>
                                        <p:cTn id="22" dur="166" decel="50000">
                                          <p:stCondLst>
                                            <p:cond delay="1338"/>
                                          </p:stCondLst>
                                        </p:cTn>
                                        <p:tgtEl>
                                          <p:spTgt spid="3">
                                            <p:txEl>
                                              <p:pRg st="0" end="0"/>
                                            </p:txEl>
                                          </p:spTgt>
                                        </p:tgtEl>
                                      </p:cBhvr>
                                      <p:to x="100000" y="100000"/>
                                    </p:animScale>
                                    <p:animScale>
                                      <p:cBhvr>
                                        <p:cTn id="23" dur="26">
                                          <p:stCondLst>
                                            <p:cond delay="1642"/>
                                          </p:stCondLst>
                                        </p:cTn>
                                        <p:tgtEl>
                                          <p:spTgt spid="3">
                                            <p:txEl>
                                              <p:pRg st="0" end="0"/>
                                            </p:txEl>
                                          </p:spTgt>
                                        </p:tgtEl>
                                      </p:cBhvr>
                                      <p:to x="100000" y="90000"/>
                                    </p:animScale>
                                    <p:animScale>
                                      <p:cBhvr>
                                        <p:cTn id="24" dur="166" decel="50000">
                                          <p:stCondLst>
                                            <p:cond delay="1668"/>
                                          </p:stCondLst>
                                        </p:cTn>
                                        <p:tgtEl>
                                          <p:spTgt spid="3">
                                            <p:txEl>
                                              <p:pRg st="0" end="0"/>
                                            </p:txEl>
                                          </p:spTgt>
                                        </p:tgtEl>
                                      </p:cBhvr>
                                      <p:to x="100000" y="100000"/>
                                    </p:animScale>
                                    <p:animScale>
                                      <p:cBhvr>
                                        <p:cTn id="25" dur="26">
                                          <p:stCondLst>
                                            <p:cond delay="1808"/>
                                          </p:stCondLst>
                                        </p:cTn>
                                        <p:tgtEl>
                                          <p:spTgt spid="3">
                                            <p:txEl>
                                              <p:pRg st="0" end="0"/>
                                            </p:txEl>
                                          </p:spTgt>
                                        </p:tgtEl>
                                      </p:cBhvr>
                                      <p:to x="100000" y="95000"/>
                                    </p:animScale>
                                    <p:animScale>
                                      <p:cBhvr>
                                        <p:cTn id="26" dur="166" decel="50000">
                                          <p:stCondLst>
                                            <p:cond delay="1834"/>
                                          </p:stCondLst>
                                        </p:cTn>
                                        <p:tgtEl>
                                          <p:spTgt spid="3">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par>
                                <p:cTn id="32" presetID="6" presetClass="entr" presetSubtype="16"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par>
                                <p:cTn id="35" presetID="6"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6453" fill="hold"/>
                                        <p:tgtEl>
                                          <p:spTgt spid="9"/>
                                        </p:tgtEl>
                                      </p:cBhvr>
                                    </p:cmd>
                                  </p:childTnLst>
                                </p:cTn>
                              </p:par>
                            </p:childTnLst>
                          </p:cTn>
                        </p:par>
                      </p:childTnLst>
                    </p:cTn>
                  </p:par>
                </p:childTnLst>
              </p:cTn>
              <p:nextCondLst>
                <p:cond evt="onClick" delay="0">
                  <p:tgtEl>
                    <p:spTgt spid="9"/>
                  </p:tgtEl>
                </p:cond>
              </p:nextCondLst>
            </p:seq>
            <p:audio>
              <p:cMediaNode vol="80000">
                <p:cTn id="43" fill="hold" display="0">
                  <p:stCondLst>
                    <p:cond delay="indefinite"/>
                  </p:stCondLst>
                  <p:endCondLst>
                    <p:cond evt="onStopAudio" delay="0">
                      <p:tgtEl>
                        <p:sldTgt/>
                      </p:tgtEl>
                    </p:cond>
                  </p:endCondLst>
                </p:cTn>
                <p:tgtEl>
                  <p:spTgt spid="9"/>
                </p:tgtEl>
              </p:cMediaNode>
            </p:audio>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rtl="0"/>
            <a:r>
              <a:rPr lang="ar-SA" dirty="0"/>
              <a:t>وطن طموح مواطنه مسؤول</a:t>
            </a:r>
            <a:br>
              <a:rPr lang="ar-SA" dirty="0"/>
            </a:br>
            <a:endParaRPr lang="ar-SA" dirty="0"/>
          </a:p>
        </p:txBody>
      </p:sp>
      <p:sp>
        <p:nvSpPr>
          <p:cNvPr id="3" name="عنصر نائب للمحتوى 2"/>
          <p:cNvSpPr>
            <a:spLocks noGrp="1"/>
          </p:cNvSpPr>
          <p:nvPr>
            <p:ph idx="1"/>
          </p:nvPr>
        </p:nvSpPr>
        <p:spPr>
          <a:xfrm>
            <a:off x="2732087" y="1514475"/>
            <a:ext cx="8915400" cy="3777622"/>
          </a:xfrm>
        </p:spPr>
        <p:txBody>
          <a:bodyPr/>
          <a:lstStyle/>
          <a:p>
            <a:r>
              <a:rPr lang="ar-SA" dirty="0"/>
              <a:t>لوطن الذي ننشده لا يكتمل إلا بتكامل أدوارنا، فلدينا جميعاً أدوار نؤديها سواء كنا عاملين في القطاع الحكومي أو الخاص أو غير الربحي. وهناك مسؤوليات عديدة تجاه وطننا ومجتمعنا وأسرنا وتجاه أنفسنا كذلك. في الوطن الذي ننشده، سنعمل باستمرار من أجل تحقيق آمالنا وتطلعاتنا، وسنسعى إلى تحقيق المنجزات والمكتسبات التي لن تأتي إلا بتحمّل كل منا مسؤولياته من مواطنين وقطاع أعمال وقطاع غير ربحي.</a:t>
            </a:r>
            <a:endParaRPr lang="ar-SA" dirty="0"/>
          </a:p>
        </p:txBody>
      </p:sp>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050" y="3276600"/>
            <a:ext cx="4972050" cy="3314700"/>
          </a:xfrm>
          <a:prstGeom prst="rect">
            <a:avLst/>
          </a:prstGeom>
        </p:spPr>
      </p:pic>
      <p:pic>
        <p:nvPicPr>
          <p:cNvPr id="5" name="صورة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6099" y="3075843"/>
            <a:ext cx="4890549" cy="3515457"/>
          </a:xfrm>
          <a:prstGeom prst="rect">
            <a:avLst/>
          </a:prstGeom>
        </p:spPr>
      </p:pic>
      <p:sp>
        <p:nvSpPr>
          <p:cNvPr id="6" name="زر إجراء: مستند 5">
            <a:hlinkClick r:id="rId4" action="ppaction://hlinksldjump" highlightClick="1"/>
          </p:cNvPr>
          <p:cNvSpPr/>
          <p:nvPr/>
        </p:nvSpPr>
        <p:spPr>
          <a:xfrm>
            <a:off x="0" y="6210300"/>
            <a:ext cx="495300" cy="647700"/>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142857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80">
                                          <p:stCondLst>
                                            <p:cond delay="0"/>
                                          </p:stCondLst>
                                        </p:cTn>
                                        <p:tgtEl>
                                          <p:spTgt spid="4"/>
                                        </p:tgtEl>
                                      </p:cBhvr>
                                    </p:animEffect>
                                    <p:anim calcmode="lin" valueType="num">
                                      <p:cBhvr>
                                        <p:cTn id="3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1" dur="26">
                                          <p:stCondLst>
                                            <p:cond delay="650"/>
                                          </p:stCondLst>
                                        </p:cTn>
                                        <p:tgtEl>
                                          <p:spTgt spid="4"/>
                                        </p:tgtEl>
                                      </p:cBhvr>
                                      <p:to x="100000" y="60000"/>
                                    </p:animScale>
                                    <p:animScale>
                                      <p:cBhvr>
                                        <p:cTn id="42" dur="166" decel="50000">
                                          <p:stCondLst>
                                            <p:cond delay="676"/>
                                          </p:stCondLst>
                                        </p:cTn>
                                        <p:tgtEl>
                                          <p:spTgt spid="4"/>
                                        </p:tgtEl>
                                      </p:cBhvr>
                                      <p:to x="100000" y="100000"/>
                                    </p:animScale>
                                    <p:animScale>
                                      <p:cBhvr>
                                        <p:cTn id="43" dur="26">
                                          <p:stCondLst>
                                            <p:cond delay="1312"/>
                                          </p:stCondLst>
                                        </p:cTn>
                                        <p:tgtEl>
                                          <p:spTgt spid="4"/>
                                        </p:tgtEl>
                                      </p:cBhvr>
                                      <p:to x="100000" y="80000"/>
                                    </p:animScale>
                                    <p:animScale>
                                      <p:cBhvr>
                                        <p:cTn id="44" dur="166" decel="50000">
                                          <p:stCondLst>
                                            <p:cond delay="1338"/>
                                          </p:stCondLst>
                                        </p:cTn>
                                        <p:tgtEl>
                                          <p:spTgt spid="4"/>
                                        </p:tgtEl>
                                      </p:cBhvr>
                                      <p:to x="100000" y="100000"/>
                                    </p:animScale>
                                    <p:animScale>
                                      <p:cBhvr>
                                        <p:cTn id="45" dur="26">
                                          <p:stCondLst>
                                            <p:cond delay="1642"/>
                                          </p:stCondLst>
                                        </p:cTn>
                                        <p:tgtEl>
                                          <p:spTgt spid="4"/>
                                        </p:tgtEl>
                                      </p:cBhvr>
                                      <p:to x="100000" y="90000"/>
                                    </p:animScale>
                                    <p:animScale>
                                      <p:cBhvr>
                                        <p:cTn id="46" dur="166" decel="50000">
                                          <p:stCondLst>
                                            <p:cond delay="1668"/>
                                          </p:stCondLst>
                                        </p:cTn>
                                        <p:tgtEl>
                                          <p:spTgt spid="4"/>
                                        </p:tgtEl>
                                      </p:cBhvr>
                                      <p:to x="100000" y="100000"/>
                                    </p:animScale>
                                    <p:animScale>
                                      <p:cBhvr>
                                        <p:cTn id="47" dur="26">
                                          <p:stCondLst>
                                            <p:cond delay="1808"/>
                                          </p:stCondLst>
                                        </p:cTn>
                                        <p:tgtEl>
                                          <p:spTgt spid="4"/>
                                        </p:tgtEl>
                                      </p:cBhvr>
                                      <p:to x="100000" y="95000"/>
                                    </p:animScale>
                                    <p:animScale>
                                      <p:cBhvr>
                                        <p:cTn id="4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rtl="0"/>
            <a:r>
              <a:rPr lang="ar-SA" dirty="0" smtClean="0"/>
              <a:t>كيف تدعم رؤية 2030 الشباب؟</a:t>
            </a:r>
            <a:endParaRPr lang="ar-SA" dirty="0"/>
          </a:p>
        </p:txBody>
      </p:sp>
      <p:pic>
        <p:nvPicPr>
          <p:cNvPr id="6" name="شبابنا يؤكد دائمًا أنه أهل للثقة.. رؤية_السعودية_203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87763" y="2133600"/>
            <a:ext cx="6716712" cy="3778250"/>
          </a:xfrm>
        </p:spPr>
      </p:pic>
    </p:spTree>
    <p:extLst>
      <p:ext uri="{BB962C8B-B14F-4D97-AF65-F5344CB8AC3E}">
        <p14:creationId xmlns:p14="http://schemas.microsoft.com/office/powerpoint/2010/main" val="31118017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ربطة">
  <a:themeElements>
    <a:clrScheme name="ربطة">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ربطة">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ربطة">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84</TotalTime>
  <Words>240</Words>
  <Application>Microsoft Office PowerPoint</Application>
  <PresentationFormat>ملء الشاشة</PresentationFormat>
  <Paragraphs>24</Paragraphs>
  <Slides>8</Slides>
  <Notes>0</Notes>
  <HiddenSlides>0</HiddenSlides>
  <MMClips>2</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8</vt:i4>
      </vt:variant>
    </vt:vector>
  </HeadingPairs>
  <TitlesOfParts>
    <vt:vector size="13" baseType="lpstr">
      <vt:lpstr>Arial</vt:lpstr>
      <vt:lpstr>Century Gothic</vt:lpstr>
      <vt:lpstr>Tahoma</vt:lpstr>
      <vt:lpstr>Wingdings 3</vt:lpstr>
      <vt:lpstr>ربطة</vt:lpstr>
      <vt:lpstr>عرض تقديمي في PowerPoint</vt:lpstr>
      <vt:lpstr>عرض تقديمي في PowerPoint</vt:lpstr>
      <vt:lpstr>عرض تقديمي في PowerPoint</vt:lpstr>
      <vt:lpstr>عرض تقديمي في PowerPoint</vt:lpstr>
      <vt:lpstr>مجتمع حيوي: بيئة عامرة</vt:lpstr>
      <vt:lpstr>اقتصاد مزدهر فرصه مثمرة </vt:lpstr>
      <vt:lpstr>وطن طموح مواطنه مسؤول </vt:lpstr>
      <vt:lpstr>كيف تدعم رؤية 2030 الشباب؟</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Afnan ALzayed</dc:creator>
  <cp:lastModifiedBy>Afnan ALzayed</cp:lastModifiedBy>
  <cp:revision>12</cp:revision>
  <dcterms:created xsi:type="dcterms:W3CDTF">2018-10-12T07:11:09Z</dcterms:created>
  <dcterms:modified xsi:type="dcterms:W3CDTF">2018-10-12T08:35:37Z</dcterms:modified>
</cp:coreProperties>
</file>